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58" r:id="rId5"/>
    <p:sldId id="267" r:id="rId6"/>
    <p:sldId id="268" r:id="rId7"/>
    <p:sldId id="259" r:id="rId8"/>
    <p:sldId id="269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Inter" panose="020B0604020202020204" charset="0"/>
      <p:regular r:id="rId16"/>
    </p:embeddedFont>
    <p:embeddedFont>
      <p:font typeface="DM Sans Medium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354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9C247-BC2E-443B-B05F-D42E8697D709}" type="datetimeFigureOut">
              <a:rPr lang="pt-BR" smtClean="0"/>
              <a:t>14/08/2025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BF858-A665-417D-A8D0-928FFF05D22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921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ullyserr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github.com/jullyserr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32942" y="2555558"/>
            <a:ext cx="11364516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Assistente de IA Web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3783211" y="4313396"/>
            <a:ext cx="706397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Integração com OpenAI e Gemini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93790" y="522053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550"/>
              </a:lnSpc>
            </a:pPr>
            <a:r>
              <a:rPr lang="pt-BR" sz="2400" dirty="0" smtClean="0">
                <a:solidFill>
                  <a:schemeClr val="bg1"/>
                </a:solidFill>
              </a:rPr>
              <a:t>Projeto prático de aplicação web conectada a APIs de IA</a:t>
            </a:r>
          </a:p>
          <a:p>
            <a:pPr algn="ctr">
              <a:lnSpc>
                <a:spcPts val="3550"/>
              </a:lnSpc>
            </a:pPr>
            <a:r>
              <a:rPr lang="en-US" sz="2200" dirty="0" smtClean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Desenvolvido por Jully Serra – Curso Desenvolve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6798"/>
            <a:ext cx="120091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Antes e Depois: As Melhorias Implementadas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092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evoluiu significativamente de sua base inicial, incorporando diversas melhorias para oferecer uma experiência mais robusta e agradável.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90161"/>
            <a:ext cx="13042821" cy="3992642"/>
          </a:xfrm>
          <a:prstGeom prst="roundRect">
            <a:avLst>
              <a:gd name="adj" fmla="val 85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19778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34148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Aplicação de página única.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824" y="334148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Duas páginas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dedicadas (Configuração e Chat).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848100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224" y="399180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 escolha de provedor de IA ou modelo.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45824" y="3991808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Suporte a múltiplos provedores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(OpenAI/Gemini) e modelos.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861322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224" y="500503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Estilo visual básico.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824" y="5005030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Dark mode com glassmorphism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um visual moderno.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87454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224" y="601825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Funcionalidades limitadas de interação.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5824" y="601825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Botões extras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(Copiar, Limpar, Sair) para maior controle.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652486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224" y="666857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não responsivo.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45824" y="666857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Layout responsivo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diferentes tamanhos de tela.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9559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Créditos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18366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agradecimento especial a todos que contribuíram indiretamente para a construção deste projeto.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Autora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088493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Jully Serra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4357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Base Teórica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4357" y="508849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Aula Prática de JavaScript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3496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APIs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3496" y="508849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 &amp; Google Gemini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9106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é o resultado de um esforço de aprendizado contínuo e aplicação prática de </a:t>
            </a:r>
            <a:r>
              <a:rPr lang="en-US" sz="1750" dirty="0" err="1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tecnologias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web.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402449" y="2704386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 Futuro é Agora: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4479846" y="40227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AC9EF5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Desenvolva com IA!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507170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as possibilidades e crie suas próprias interações inteligentes.</a:t>
            </a:r>
            <a:endParaRPr lang="en-US" sz="2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21374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Obrigada!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9817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Ficou com alguma dúvida?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08477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Conecte-se comigo!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LinkedIn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525095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Jully Serra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4357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GitHub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4357" y="552509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AC9EF5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jullyserra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349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Email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3496" y="552509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contato@jullyserra.com.br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587335"/>
            <a:ext cx="5339358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Objetivo do Projeto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7474" y="1681877"/>
            <a:ext cx="1313545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Desenvolver uma aplicação web capaz de receber perguntas do usuário, enviar para uma API de Inteligência Artificial (</a:t>
            </a:r>
            <a:r>
              <a:rPr lang="pt-BR" sz="16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</a:t>
            </a: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 Gemini) e exibir a resposta em tempo real. </a:t>
            </a:r>
            <a:r>
              <a:rPr lang="en-US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foca em: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7474" y="2925842"/>
            <a:ext cx="6460927" cy="1922978"/>
          </a:xfrm>
          <a:prstGeom prst="roundRect">
            <a:avLst>
              <a:gd name="adj" fmla="val 7608"/>
            </a:avLst>
          </a:prstGeom>
          <a:solidFill>
            <a:srgbClr val="2D3133"/>
          </a:solidFill>
          <a:ln/>
        </p:spPr>
      </p:sp>
      <p:sp>
        <p:nvSpPr>
          <p:cNvPr id="5" name="Shape 3"/>
          <p:cNvSpPr/>
          <p:nvPr/>
        </p:nvSpPr>
        <p:spPr>
          <a:xfrm>
            <a:off x="747474" y="2895362"/>
            <a:ext cx="6460927" cy="121920"/>
          </a:xfrm>
          <a:prstGeom prst="roundRect">
            <a:avLst>
              <a:gd name="adj" fmla="val 26277"/>
            </a:avLst>
          </a:prstGeom>
          <a:solidFill>
            <a:srgbClr val="AC9EF5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605564"/>
            <a:ext cx="640675" cy="640675"/>
          </a:xfrm>
          <a:prstGeom prst="roundRect">
            <a:avLst>
              <a:gd name="adj" fmla="val 142724"/>
            </a:avLst>
          </a:prstGeom>
          <a:solidFill>
            <a:srgbClr val="AC9EF5"/>
          </a:solidFill>
          <a:ln/>
        </p:spPr>
      </p:sp>
      <p:sp>
        <p:nvSpPr>
          <p:cNvPr id="7" name="Text 5"/>
          <p:cNvSpPr/>
          <p:nvPr/>
        </p:nvSpPr>
        <p:spPr>
          <a:xfrm>
            <a:off x="3849707" y="2724138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991433" y="3459718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Interface Interativa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991433" y="3921443"/>
            <a:ext cx="597300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Criar uma aplicação web interativa para consultas dinâmicas à IA.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421880" y="2925842"/>
            <a:ext cx="6461046" cy="1922978"/>
          </a:xfrm>
          <a:prstGeom prst="roundRect">
            <a:avLst>
              <a:gd name="adj" fmla="val 7608"/>
            </a:avLst>
          </a:prstGeom>
          <a:solidFill>
            <a:srgbClr val="2D3133"/>
          </a:solidFill>
          <a:ln/>
        </p:spPr>
      </p:sp>
      <p:sp>
        <p:nvSpPr>
          <p:cNvPr id="11" name="Shape 9"/>
          <p:cNvSpPr/>
          <p:nvPr/>
        </p:nvSpPr>
        <p:spPr>
          <a:xfrm>
            <a:off x="7421880" y="2895362"/>
            <a:ext cx="6461046" cy="121920"/>
          </a:xfrm>
          <a:prstGeom prst="roundRect">
            <a:avLst>
              <a:gd name="adj" fmla="val 26277"/>
            </a:avLst>
          </a:prstGeom>
          <a:solidFill>
            <a:srgbClr val="AC9EF5"/>
          </a:solidFill>
          <a:ln/>
        </p:spPr>
      </p:sp>
      <p:sp>
        <p:nvSpPr>
          <p:cNvPr id="12" name="Shape 10"/>
          <p:cNvSpPr/>
          <p:nvPr/>
        </p:nvSpPr>
        <p:spPr>
          <a:xfrm>
            <a:off x="10332065" y="2605564"/>
            <a:ext cx="640675" cy="640675"/>
          </a:xfrm>
          <a:prstGeom prst="roundRect">
            <a:avLst>
              <a:gd name="adj" fmla="val 142724"/>
            </a:avLst>
          </a:prstGeom>
          <a:solidFill>
            <a:srgbClr val="AC9EF5"/>
          </a:solidFill>
          <a:ln/>
        </p:spPr>
      </p:sp>
      <p:sp>
        <p:nvSpPr>
          <p:cNvPr id="13" name="Text 11"/>
          <p:cNvSpPr/>
          <p:nvPr/>
        </p:nvSpPr>
        <p:spPr>
          <a:xfrm>
            <a:off x="10524232" y="2724138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665839" y="3459718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Fluxo Simplificado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65839" y="3921443"/>
            <a:ext cx="597312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Desenvolver um fluxo de usuário claro e conciso: da configuração inicial ao chat.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47474" y="5382578"/>
            <a:ext cx="6460927" cy="2264688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sp>
        <p:nvSpPr>
          <p:cNvPr id="17" name="Shape 15"/>
          <p:cNvSpPr/>
          <p:nvPr/>
        </p:nvSpPr>
        <p:spPr>
          <a:xfrm>
            <a:off x="747474" y="5352098"/>
            <a:ext cx="6460927" cy="121920"/>
          </a:xfrm>
          <a:prstGeom prst="roundRect">
            <a:avLst>
              <a:gd name="adj" fmla="val 26277"/>
            </a:avLst>
          </a:prstGeom>
          <a:solidFill>
            <a:srgbClr val="AC9EF5"/>
          </a:solidFill>
          <a:ln/>
        </p:spPr>
      </p:sp>
      <p:sp>
        <p:nvSpPr>
          <p:cNvPr id="18" name="Shape 16"/>
          <p:cNvSpPr/>
          <p:nvPr/>
        </p:nvSpPr>
        <p:spPr>
          <a:xfrm>
            <a:off x="3657540" y="5062299"/>
            <a:ext cx="640675" cy="640675"/>
          </a:xfrm>
          <a:prstGeom prst="roundRect">
            <a:avLst>
              <a:gd name="adj" fmla="val 142724"/>
            </a:avLst>
          </a:prstGeom>
          <a:solidFill>
            <a:srgbClr val="AC9EF5"/>
          </a:solidFill>
          <a:ln/>
        </p:spPr>
      </p:sp>
      <p:sp>
        <p:nvSpPr>
          <p:cNvPr id="19" name="Text 17"/>
          <p:cNvSpPr/>
          <p:nvPr/>
        </p:nvSpPr>
        <p:spPr>
          <a:xfrm>
            <a:off x="3849707" y="5180873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991433" y="5916454"/>
            <a:ext cx="3332917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Tecnologias Fundamentais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991433" y="6378178"/>
            <a:ext cx="597300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Utilizar HTML, CSS e JavaScript puro, focando na integração de APIs, manipulação do DOM e eventos.</a:t>
            </a:r>
            <a:endParaRPr lang="en-US" sz="1650" dirty="0"/>
          </a:p>
        </p:txBody>
      </p:sp>
      <p:sp>
        <p:nvSpPr>
          <p:cNvPr id="22" name="Shape 20"/>
          <p:cNvSpPr/>
          <p:nvPr/>
        </p:nvSpPr>
        <p:spPr>
          <a:xfrm>
            <a:off x="7421880" y="5382578"/>
            <a:ext cx="6461046" cy="2264688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sp>
        <p:nvSpPr>
          <p:cNvPr id="23" name="Shape 21"/>
          <p:cNvSpPr/>
          <p:nvPr/>
        </p:nvSpPr>
        <p:spPr>
          <a:xfrm>
            <a:off x="7421880" y="5352098"/>
            <a:ext cx="6461046" cy="121920"/>
          </a:xfrm>
          <a:prstGeom prst="roundRect">
            <a:avLst>
              <a:gd name="adj" fmla="val 26277"/>
            </a:avLst>
          </a:prstGeom>
          <a:solidFill>
            <a:srgbClr val="AC9EF5"/>
          </a:solidFill>
          <a:ln/>
        </p:spPr>
      </p:sp>
      <p:sp>
        <p:nvSpPr>
          <p:cNvPr id="24" name="Shape 22"/>
          <p:cNvSpPr/>
          <p:nvPr/>
        </p:nvSpPr>
        <p:spPr>
          <a:xfrm>
            <a:off x="10332065" y="5062299"/>
            <a:ext cx="640675" cy="640675"/>
          </a:xfrm>
          <a:prstGeom prst="roundRect">
            <a:avLst>
              <a:gd name="adj" fmla="val 142724"/>
            </a:avLst>
          </a:prstGeom>
          <a:solidFill>
            <a:srgbClr val="AC9EF5"/>
          </a:solidFill>
          <a:ln/>
        </p:spPr>
      </p:sp>
      <p:sp>
        <p:nvSpPr>
          <p:cNvPr id="25" name="Text 23"/>
          <p:cNvSpPr/>
          <p:nvPr/>
        </p:nvSpPr>
        <p:spPr>
          <a:xfrm>
            <a:off x="10524232" y="5180873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7665839" y="5916454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Aprendizado Prático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65839" y="6378178"/>
            <a:ext cx="5973128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Oferecer uma base sólida para entender o consumo de APIs, gerenciamento de estado local (localStorage) e princípios de UX.</a:t>
            </a:r>
            <a:endParaRPr lang="en-US" sz="1650" dirty="0"/>
          </a:p>
        </p:txBody>
      </p:sp>
      <p:sp>
        <p:nvSpPr>
          <p:cNvPr id="29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331" y="434442"/>
            <a:ext cx="5339358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20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Etapas de Desenvolvimento</a:t>
            </a:r>
          </a:p>
        </p:txBody>
      </p:sp>
      <p:sp>
        <p:nvSpPr>
          <p:cNvPr id="3" name="Text 1"/>
          <p:cNvSpPr/>
          <p:nvPr/>
        </p:nvSpPr>
        <p:spPr>
          <a:xfrm>
            <a:off x="4326211" y="1893114"/>
            <a:ext cx="936619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Definição do objetivo do projeto, levantamento de requisitos e elaboração do fluxo geral.2. Diagramação</a:t>
            </a:r>
          </a:p>
        </p:txBody>
      </p:sp>
      <p:sp>
        <p:nvSpPr>
          <p:cNvPr id="26" name="Text 24"/>
          <p:cNvSpPr/>
          <p:nvPr/>
        </p:nvSpPr>
        <p:spPr>
          <a:xfrm>
            <a:off x="1409856" y="2053504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100" dirty="0" smtClean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Planejamento</a:t>
            </a:r>
            <a:endParaRPr lang="en-US" sz="2100" dirty="0"/>
          </a:p>
        </p:txBody>
      </p:sp>
      <p:sp>
        <p:nvSpPr>
          <p:cNvPr id="28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sp>
        <p:nvSpPr>
          <p:cNvPr id="29" name="Text 1"/>
          <p:cNvSpPr/>
          <p:nvPr/>
        </p:nvSpPr>
        <p:spPr>
          <a:xfrm>
            <a:off x="4326211" y="4998413"/>
            <a:ext cx="936619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Desenvolvimento do esboço visual do layout (</a:t>
            </a:r>
            <a:r>
              <a:rPr lang="pt-BR" sz="16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wireframe</a:t>
            </a: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), definindo a organização e disposição dos elementos da página.</a:t>
            </a:r>
          </a:p>
        </p:txBody>
      </p:sp>
      <p:sp>
        <p:nvSpPr>
          <p:cNvPr id="32" name="Text 24"/>
          <p:cNvSpPr/>
          <p:nvPr/>
        </p:nvSpPr>
        <p:spPr>
          <a:xfrm>
            <a:off x="1409856" y="517331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 smtClean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Wireframe/</a:t>
            </a:r>
            <a:r>
              <a:rPr lang="en-US" sz="2100" dirty="0" err="1" smtClean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Protótipo</a:t>
            </a:r>
            <a:endParaRPr lang="en-US" sz="2100" dirty="0"/>
          </a:p>
        </p:txBody>
      </p:sp>
      <p:sp>
        <p:nvSpPr>
          <p:cNvPr id="33" name="Text 1"/>
          <p:cNvSpPr/>
          <p:nvPr/>
        </p:nvSpPr>
        <p:spPr>
          <a:xfrm>
            <a:off x="4317549" y="6640913"/>
            <a:ext cx="936619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defRPr sz="1800">
                <a:solidFill>
                  <a:srgbClr val="DCDCDC"/>
                </a:solidFill>
              </a:defRPr>
            </a:pP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Construção </a:t>
            </a:r>
            <a:r>
              <a:rPr lang="pt-BR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 projeto utilizando HTML, CSS e </a:t>
            </a:r>
            <a:r>
              <a:rPr lang="pt-BR" sz="1650" dirty="0" err="1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</a:t>
            </a:r>
            <a:r>
              <a:rPr lang="pt-BR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seguida de testes e ajustes para garantir funcionalidade e responsividade.</a:t>
            </a:r>
            <a:endParaRPr lang="pt-BR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39" name="Grupo 38"/>
          <p:cNvGrpSpPr/>
          <p:nvPr/>
        </p:nvGrpSpPr>
        <p:grpSpPr>
          <a:xfrm>
            <a:off x="504875" y="1553029"/>
            <a:ext cx="687877" cy="6084217"/>
            <a:chOff x="562931" y="1582057"/>
            <a:chExt cx="687877" cy="6084217"/>
          </a:xfrm>
        </p:grpSpPr>
        <p:sp>
          <p:nvSpPr>
            <p:cNvPr id="5" name="Shape 3"/>
            <p:cNvSpPr/>
            <p:nvPr/>
          </p:nvSpPr>
          <p:spPr>
            <a:xfrm rot="5400000">
              <a:off x="-2111637" y="4563206"/>
              <a:ext cx="6084217" cy="121920"/>
            </a:xfrm>
            <a:prstGeom prst="roundRect">
              <a:avLst>
                <a:gd name="adj" fmla="val 26277"/>
              </a:avLst>
            </a:prstGeom>
            <a:solidFill>
              <a:srgbClr val="AC9EF5"/>
            </a:solidFill>
            <a:ln/>
          </p:spPr>
        </p:sp>
        <p:sp>
          <p:nvSpPr>
            <p:cNvPr id="6" name="Shape 4"/>
            <p:cNvSpPr/>
            <p:nvPr/>
          </p:nvSpPr>
          <p:spPr>
            <a:xfrm>
              <a:off x="610133" y="1943516"/>
              <a:ext cx="640675" cy="640675"/>
            </a:xfrm>
            <a:prstGeom prst="roundRect">
              <a:avLst>
                <a:gd name="adj" fmla="val 142724"/>
              </a:avLst>
            </a:prstGeom>
            <a:solidFill>
              <a:srgbClr val="AC9EF5"/>
            </a:solidFill>
            <a:ln/>
          </p:spPr>
        </p:sp>
        <p:sp>
          <p:nvSpPr>
            <p:cNvPr id="7" name="Text 5"/>
            <p:cNvSpPr/>
            <p:nvPr/>
          </p:nvSpPr>
          <p:spPr>
            <a:xfrm>
              <a:off x="802359" y="2060172"/>
              <a:ext cx="256223" cy="320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20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DM Sans Medium" pitchFamily="34" charset="0"/>
                  <a:ea typeface="DM Sans Medium" pitchFamily="34" charset="-122"/>
                  <a:cs typeface="DM Sans Medium" pitchFamily="34" charset="-120"/>
                </a:rPr>
                <a:t>1</a:t>
              </a:r>
              <a:endParaRPr lang="en-US" sz="2000" dirty="0"/>
            </a:p>
          </p:txBody>
        </p:sp>
        <p:sp>
          <p:nvSpPr>
            <p:cNvPr id="12" name="Shape 10"/>
            <p:cNvSpPr/>
            <p:nvPr/>
          </p:nvSpPr>
          <p:spPr>
            <a:xfrm>
              <a:off x="562931" y="3460366"/>
              <a:ext cx="640675" cy="640675"/>
            </a:xfrm>
            <a:prstGeom prst="roundRect">
              <a:avLst>
                <a:gd name="adj" fmla="val 142724"/>
              </a:avLst>
            </a:prstGeom>
            <a:solidFill>
              <a:srgbClr val="AC9EF5"/>
            </a:solidFill>
            <a:ln/>
          </p:spPr>
        </p:sp>
        <p:sp>
          <p:nvSpPr>
            <p:cNvPr id="13" name="Text 11"/>
            <p:cNvSpPr/>
            <p:nvPr/>
          </p:nvSpPr>
          <p:spPr>
            <a:xfrm>
              <a:off x="755098" y="3578940"/>
              <a:ext cx="256223" cy="320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20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DM Sans Medium" pitchFamily="34" charset="0"/>
                  <a:ea typeface="DM Sans Medium" pitchFamily="34" charset="-122"/>
                  <a:cs typeface="DM Sans Medium" pitchFamily="34" charset="-120"/>
                </a:rPr>
                <a:t>2</a:t>
              </a:r>
              <a:endParaRPr lang="en-US" sz="2000" dirty="0"/>
            </a:p>
          </p:txBody>
        </p:sp>
        <p:sp>
          <p:nvSpPr>
            <p:cNvPr id="30" name="Shape 4"/>
            <p:cNvSpPr/>
            <p:nvPr/>
          </p:nvSpPr>
          <p:spPr>
            <a:xfrm>
              <a:off x="610133" y="5019787"/>
              <a:ext cx="640675" cy="640675"/>
            </a:xfrm>
            <a:prstGeom prst="roundRect">
              <a:avLst>
                <a:gd name="adj" fmla="val 142724"/>
              </a:avLst>
            </a:prstGeom>
            <a:solidFill>
              <a:srgbClr val="AC9EF5"/>
            </a:solidFill>
            <a:ln/>
          </p:spPr>
        </p:sp>
        <p:sp>
          <p:nvSpPr>
            <p:cNvPr id="31" name="Text 5"/>
            <p:cNvSpPr/>
            <p:nvPr/>
          </p:nvSpPr>
          <p:spPr>
            <a:xfrm>
              <a:off x="802359" y="5136443"/>
              <a:ext cx="256223" cy="320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200"/>
                </a:lnSpc>
                <a:buNone/>
              </a:pPr>
              <a:r>
                <a:rPr lang="en-US" sz="2000" dirty="0" smtClean="0"/>
                <a:t>3</a:t>
              </a:r>
              <a:endParaRPr lang="en-US" sz="2000" dirty="0"/>
            </a:p>
          </p:txBody>
        </p:sp>
        <p:sp>
          <p:nvSpPr>
            <p:cNvPr id="34" name="Shape 4"/>
            <p:cNvSpPr/>
            <p:nvPr/>
          </p:nvSpPr>
          <p:spPr>
            <a:xfrm>
              <a:off x="610133" y="6618745"/>
              <a:ext cx="640675" cy="640675"/>
            </a:xfrm>
            <a:prstGeom prst="roundRect">
              <a:avLst>
                <a:gd name="adj" fmla="val 142724"/>
              </a:avLst>
            </a:prstGeom>
            <a:solidFill>
              <a:srgbClr val="AC9EF5"/>
            </a:solidFill>
            <a:ln/>
          </p:spPr>
        </p:sp>
        <p:sp>
          <p:nvSpPr>
            <p:cNvPr id="35" name="Text 5"/>
            <p:cNvSpPr/>
            <p:nvPr/>
          </p:nvSpPr>
          <p:spPr>
            <a:xfrm>
              <a:off x="802359" y="6735401"/>
              <a:ext cx="256223" cy="3202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3200"/>
                </a:lnSpc>
                <a:buNone/>
              </a:pPr>
              <a:r>
                <a:rPr lang="en-US" sz="2000" dirty="0" smtClean="0"/>
                <a:t>4</a:t>
              </a:r>
              <a:endParaRPr lang="en-US" sz="2000" dirty="0"/>
            </a:p>
          </p:txBody>
        </p:sp>
      </p:grpSp>
      <p:sp>
        <p:nvSpPr>
          <p:cNvPr id="36" name="Text 24"/>
          <p:cNvSpPr/>
          <p:nvPr/>
        </p:nvSpPr>
        <p:spPr>
          <a:xfrm>
            <a:off x="1409855" y="6772275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 smtClean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Implementação</a:t>
            </a:r>
            <a:endParaRPr lang="en-US" sz="2100" dirty="0"/>
          </a:p>
        </p:txBody>
      </p:sp>
      <p:sp>
        <p:nvSpPr>
          <p:cNvPr id="37" name="Text 24"/>
          <p:cNvSpPr/>
          <p:nvPr/>
        </p:nvSpPr>
        <p:spPr>
          <a:xfrm>
            <a:off x="1409854" y="3613896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100" dirty="0" smtClean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Diagramação</a:t>
            </a:r>
            <a:endParaRPr lang="en-US" sz="2100" dirty="0"/>
          </a:p>
        </p:txBody>
      </p:sp>
      <p:sp>
        <p:nvSpPr>
          <p:cNvPr id="38" name="Text 1"/>
          <p:cNvSpPr/>
          <p:nvPr/>
        </p:nvSpPr>
        <p:spPr>
          <a:xfrm>
            <a:off x="4317549" y="3584499"/>
            <a:ext cx="9366198" cy="5085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pt-BR" sz="16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do diagrama de funcionamento para visualizar interações, processos e conexões.</a:t>
            </a:r>
          </a:p>
        </p:txBody>
      </p:sp>
    </p:spTree>
    <p:extLst>
      <p:ext uri="{BB962C8B-B14F-4D97-AF65-F5344CB8AC3E}">
        <p14:creationId xmlns:p14="http://schemas.microsoft.com/office/powerpoint/2010/main" val="3277625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2593"/>
            <a:ext cx="102872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Fluxo do Sistema: Configuração e Chat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050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aplicativo é dividido em </a:t>
            </a:r>
            <a:r>
              <a:rPr lang="en-US" sz="17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duas páginas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principais, desenhadas para uma navegação lógica e eficiente.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9999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3790" y="2523053"/>
            <a:ext cx="6521410" cy="907256"/>
          </a:xfrm>
          <a:prstGeom prst="rect">
            <a:avLst/>
          </a:prstGeom>
          <a:ln>
            <a:noFill/>
          </a:ln>
        </p:spPr>
      </p:pic>
      <p:sp>
        <p:nvSpPr>
          <p:cNvPr id="5" name="Text 2"/>
          <p:cNvSpPr/>
          <p:nvPr/>
        </p:nvSpPr>
        <p:spPr>
          <a:xfrm>
            <a:off x="1020604" y="36571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Index.html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47542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Inserir API Key do provedor.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4589740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Escolher entre OpenAI ou Gemini.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5031938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Selecionar o modelo de IA.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0604" y="547413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Salvar configurações no localStorage.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0604" y="591633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Redirecionar para a página de chat.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9999F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15200" y="2523053"/>
            <a:ext cx="6521410" cy="9072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42014" y="36571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Chat.html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542014" y="4147542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Exibir configurações salvas.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542014" y="4589740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Campo para digitar perguntas à IA.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7542014" y="503193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Botões para "Perguntar", "Limpar Chat", "Copiar Resposta".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7542014" y="5837039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Opção "Sair" para retornar à configuração.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793790" y="676120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fluxo permite que o usuário configure facilmente suas preferências antes de iniciar a interação com a IA, garantindo uma experiência personalizada e controlada.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064" y="595085"/>
            <a:ext cx="5614511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Tecnologias Utilizadas</a:t>
            </a:r>
          </a:p>
        </p:txBody>
      </p:sp>
      <p:sp>
        <p:nvSpPr>
          <p:cNvPr id="12" name="Shape 10"/>
          <p:cNvSpPr/>
          <p:nvPr/>
        </p:nvSpPr>
        <p:spPr>
          <a:xfrm>
            <a:off x="596691" y="1378856"/>
            <a:ext cx="45719" cy="6369908"/>
          </a:xfrm>
          <a:prstGeom prst="rect">
            <a:avLst/>
          </a:prstGeom>
          <a:solidFill>
            <a:srgbClr val="AC9EF5"/>
          </a:solidFill>
          <a:ln/>
        </p:spPr>
      </p:sp>
      <p:pic>
        <p:nvPicPr>
          <p:cNvPr id="1026" name="Picture 2" descr="https://sdmntprwestus.oaiusercontent.com/files/00000000-9378-6230-aa57-fe41d55b7776/raw?se=2025-08-11T20%3A05%3A42Z&amp;sp=r&amp;sv=2024-08-04&amp;sr=b&amp;scid=e87b7125-b214-5768-a48a-84edcad60fd9&amp;skoid=c156db82-7a33-468f-9cdd-06af263ceec8&amp;sktid=a48cca56-e6da-484e-a814-9c849652bcb3&amp;skt=2025-08-11T15%3A00%3A26Z&amp;ske=2025-08-12T15%3A00%3A26Z&amp;sks=b&amp;skv=2024-08-04&amp;sig=Dc4crYJXEPMnFdzUlDfH50E5OufLYB1VJf7jukTnhaY%3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13" t="47767" r="35241" b="32963"/>
          <a:stretch/>
        </p:blipFill>
        <p:spPr bwMode="auto">
          <a:xfrm>
            <a:off x="1235523" y="6612158"/>
            <a:ext cx="803852" cy="82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s://sdmntprwestus.oaiusercontent.com/files/00000000-9378-6230-aa57-fe41d55b7776/raw?se=2025-08-11T20%3A05%3A42Z&amp;sp=r&amp;sv=2024-08-04&amp;sr=b&amp;scid=e87b7125-b214-5768-a48a-84edcad60fd9&amp;skoid=c156db82-7a33-468f-9cdd-06af263ceec8&amp;sktid=a48cca56-e6da-484e-a814-9c849652bcb3&amp;skt=2025-08-11T15%3A00%3A26Z&amp;ske=2025-08-12T15%3A00%3A26Z&amp;sks=b&amp;skv=2024-08-04&amp;sig=Dc4crYJXEPMnFdzUlDfH50E5OufLYB1VJf7jukTnhaY%3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1" t="23455" r="34501" b="61057"/>
          <a:stretch/>
        </p:blipFill>
        <p:spPr bwMode="auto">
          <a:xfrm>
            <a:off x="1125758" y="5351841"/>
            <a:ext cx="960228" cy="66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s://sdmntprwestus.oaiusercontent.com/files/00000000-9378-6230-aa57-fe41d55b7776/raw?se=2025-08-11T20%3A05%3A42Z&amp;sp=r&amp;sv=2024-08-04&amp;sr=b&amp;scid=e87b7125-b214-5768-a48a-84edcad60fd9&amp;skoid=c156db82-7a33-468f-9cdd-06af263ceec8&amp;sktid=a48cca56-e6da-484e-a814-9c849652bcb3&amp;skt=2025-08-11T15%3A00%3A26Z&amp;ske=2025-08-12T15%3A00%3A26Z&amp;sks=b&amp;skv=2024-08-04&amp;sig=Dc4crYJXEPMnFdzUlDfH50E5OufLYB1VJf7jukTnhaY%3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0" t="71840" r="79283" b="10632"/>
          <a:stretch/>
        </p:blipFill>
        <p:spPr bwMode="auto">
          <a:xfrm>
            <a:off x="1235523" y="4200365"/>
            <a:ext cx="803852" cy="754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s://sdmntprwestus.oaiusercontent.com/files/00000000-9378-6230-aa57-fe41d55b7776/raw?se=2025-08-11T20%3A05%3A42Z&amp;sp=r&amp;sv=2024-08-04&amp;sr=b&amp;scid=e87b7125-b214-5768-a48a-84edcad60fd9&amp;skoid=c156db82-7a33-468f-9cdd-06af263ceec8&amp;sktid=a48cca56-e6da-484e-a814-9c849652bcb3&amp;skt=2025-08-11T15%3A00%3A26Z&amp;ske=2025-08-12T15%3A00%3A26Z&amp;sks=b&amp;skv=2024-08-04&amp;sig=Dc4crYJXEPMnFdzUlDfH50E5OufLYB1VJf7jukTnhaY%3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0" t="47947" r="79964" b="33323"/>
          <a:stretch/>
        </p:blipFill>
        <p:spPr bwMode="auto">
          <a:xfrm>
            <a:off x="1277252" y="2953818"/>
            <a:ext cx="744403" cy="80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s://sdmntprwestus.oaiusercontent.com/files/00000000-9378-6230-aa57-fe41d55b7776/raw?se=2025-08-11T20%3A05%3A42Z&amp;sp=r&amp;sv=2024-08-04&amp;sr=b&amp;scid=e87b7125-b214-5768-a48a-84edcad60fd9&amp;skoid=c156db82-7a33-468f-9cdd-06af263ceec8&amp;sktid=a48cca56-e6da-484e-a814-9c849652bcb3&amp;skt=2025-08-11T15%3A00%3A26Z&amp;ske=2025-08-12T15%3A00%3A26Z&amp;sks=b&amp;skv=2024-08-04&amp;sig=Dc4crYJXEPMnFdzUlDfH50E5OufLYB1VJf7jukTnhaY%3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t="24650" r="79564" b="57221"/>
          <a:stretch/>
        </p:blipFill>
        <p:spPr bwMode="auto">
          <a:xfrm>
            <a:off x="1291765" y="1763040"/>
            <a:ext cx="754742" cy="78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 3"/>
          <p:cNvSpPr/>
          <p:nvPr/>
        </p:nvSpPr>
        <p:spPr>
          <a:xfrm>
            <a:off x="1862433" y="1971882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2">
              <a:lnSpc>
                <a:spcPts val="2850"/>
              </a:lnSpc>
              <a:buSzPct val="100000"/>
            </a:pPr>
            <a:r>
              <a:rPr lang="en-US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HTML5 para </a:t>
            </a:r>
            <a:r>
              <a:rPr lang="en-US" sz="17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estrutura</a:t>
            </a:r>
            <a:r>
              <a:rPr lang="en-US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</p:txBody>
      </p:sp>
      <p:sp>
        <p:nvSpPr>
          <p:cNvPr id="25" name="Text 3"/>
          <p:cNvSpPr/>
          <p:nvPr/>
        </p:nvSpPr>
        <p:spPr>
          <a:xfrm>
            <a:off x="1862433" y="3175584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2">
              <a:lnSpc>
                <a:spcPts val="2850"/>
              </a:lnSpc>
              <a:buSzPct val="100000"/>
            </a:pPr>
            <a:r>
              <a:rPr lang="pt-BR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CSS3 para estilo e responsividade.</a:t>
            </a:r>
          </a:p>
        </p:txBody>
      </p:sp>
      <p:sp>
        <p:nvSpPr>
          <p:cNvPr id="26" name="Text 3"/>
          <p:cNvSpPr/>
          <p:nvPr/>
        </p:nvSpPr>
        <p:spPr>
          <a:xfrm>
            <a:off x="1862433" y="4396284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2">
              <a:lnSpc>
                <a:spcPts val="2850"/>
              </a:lnSpc>
              <a:buSzPct val="100000"/>
            </a:pPr>
            <a:r>
              <a:rPr lang="pt-BR" sz="17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</a:t>
            </a:r>
            <a:r>
              <a:rPr lang="pt-BR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lógica e integração com API.</a:t>
            </a:r>
          </a:p>
        </p:txBody>
      </p:sp>
      <p:sp>
        <p:nvSpPr>
          <p:cNvPr id="27" name="Text 3"/>
          <p:cNvSpPr/>
          <p:nvPr/>
        </p:nvSpPr>
        <p:spPr>
          <a:xfrm>
            <a:off x="1862433" y="5503819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2">
              <a:lnSpc>
                <a:spcPts val="2850"/>
              </a:lnSpc>
              <a:buSzPct val="100000"/>
            </a:pPr>
            <a:r>
              <a:rPr lang="en-US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APIs </a:t>
            </a:r>
            <a:r>
              <a:rPr lang="en-US" sz="17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</a:t>
            </a:r>
            <a:r>
              <a:rPr lang="en-US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Google Gemini.</a:t>
            </a:r>
          </a:p>
        </p:txBody>
      </p:sp>
      <p:sp>
        <p:nvSpPr>
          <p:cNvPr id="28" name="Text 3"/>
          <p:cNvSpPr/>
          <p:nvPr/>
        </p:nvSpPr>
        <p:spPr>
          <a:xfrm>
            <a:off x="1862433" y="684555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2">
              <a:lnSpc>
                <a:spcPts val="2850"/>
              </a:lnSpc>
              <a:buSzPct val="100000"/>
            </a:pPr>
            <a:r>
              <a:rPr lang="pt-BR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SVG para diagrama e </a:t>
            </a:r>
            <a:r>
              <a:rPr lang="pt-BR" sz="1750" dirty="0" err="1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wireframe</a:t>
            </a:r>
            <a:r>
              <a:rPr lang="pt-BR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/protótipo.</a:t>
            </a:r>
          </a:p>
        </p:txBody>
      </p:sp>
      <p:sp>
        <p:nvSpPr>
          <p:cNvPr id="29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</p:spTree>
    <p:extLst>
      <p:ext uri="{BB962C8B-B14F-4D97-AF65-F5344CB8AC3E}">
        <p14:creationId xmlns:p14="http://schemas.microsoft.com/office/powerpoint/2010/main" val="133586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064" y="595085"/>
            <a:ext cx="5614511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Diagrama do Projeto</a:t>
            </a:r>
          </a:p>
        </p:txBody>
      </p:sp>
      <p:sp>
        <p:nvSpPr>
          <p:cNvPr id="12" name="Shape 10"/>
          <p:cNvSpPr/>
          <p:nvPr/>
        </p:nvSpPr>
        <p:spPr>
          <a:xfrm flipH="1" flipV="1">
            <a:off x="619550" y="1289904"/>
            <a:ext cx="13101012" cy="45719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24" name="Text 3"/>
          <p:cNvSpPr/>
          <p:nvPr/>
        </p:nvSpPr>
        <p:spPr>
          <a:xfrm>
            <a:off x="619550" y="1553024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r>
              <a:rPr lang="pt-BR" sz="175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Fluxo resumido do funcionamento do sistema:</a:t>
            </a:r>
          </a:p>
        </p:txBody>
      </p:sp>
      <p:sp>
        <p:nvSpPr>
          <p:cNvPr id="29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52400" y="1524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04800" y="3048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457200" y="4572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0"/>
          <p:cNvSpPr>
            <a:spLocks noChangeArrowheads="1"/>
          </p:cNvSpPr>
          <p:nvPr/>
        </p:nvSpPr>
        <p:spPr bwMode="auto">
          <a:xfrm>
            <a:off x="609600" y="6096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1" name="Rectangle 11"/>
          <p:cNvSpPr>
            <a:spLocks noChangeArrowheads="1"/>
          </p:cNvSpPr>
          <p:nvPr/>
        </p:nvSpPr>
        <p:spPr bwMode="auto">
          <a:xfrm>
            <a:off x="762000" y="7620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12"/>
          <p:cNvSpPr>
            <a:spLocks noChangeArrowheads="1"/>
          </p:cNvSpPr>
          <p:nvPr/>
        </p:nvSpPr>
        <p:spPr bwMode="auto">
          <a:xfrm>
            <a:off x="914400" y="9144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402" y="2347250"/>
            <a:ext cx="12443307" cy="5151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583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298" y="377309"/>
            <a:ext cx="10202216" cy="428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50"/>
              </a:lnSpc>
            </a:pP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Wireframe do </a:t>
            </a: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Layout - Desktop</a:t>
            </a:r>
            <a:endParaRPr lang="en-US" sz="4450" dirty="0" smtClean="0">
              <a:solidFill>
                <a:srgbClr val="F7F7F8"/>
              </a:solidFill>
              <a:latin typeface="DM Sans Medium" pitchFamily="34" charset="0"/>
              <a:ea typeface="DM Sans Medium" pitchFamily="34" charset="-122"/>
              <a:cs typeface="DM Sans Medium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80298" y="938498"/>
            <a:ext cx="2312908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Tela de Configuração (Index)</a:t>
            </a:r>
            <a:endParaRPr lang="en-US" sz="1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97" y="1459145"/>
            <a:ext cx="5688273" cy="56882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94812" y="7388781"/>
            <a:ext cx="6667500" cy="4391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 tela apresenta um formulário para inserir a API Key, selecionar o provedor (OpenAI ou Gemini) e o modelo da IA através de dropdowns. Um botão "Entrar" finaliza a configuração.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7490222" y="1045714"/>
            <a:ext cx="1715453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Tela de Chat (Chat)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7490222" y="7388781"/>
            <a:ext cx="6667500" cy="4391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Aqui, o usuário vê as configurações atuais e pode interagir com a IA. Inclui um campo de texto para perguntas e botões para ações rápidas como copiar e limpar.</a:t>
            </a:r>
            <a:endParaRPr lang="en-US" sz="1050" dirty="0"/>
          </a:p>
        </p:txBody>
      </p:sp>
      <p:sp>
        <p:nvSpPr>
          <p:cNvPr id="10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037" y="2010687"/>
            <a:ext cx="4832407" cy="48324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298" y="377309"/>
            <a:ext cx="10202216" cy="428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50"/>
              </a:lnSpc>
            </a:pP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Wireframe do </a:t>
            </a:r>
            <a:r>
              <a:rPr lang="en-US" sz="4450" dirty="0" smtClean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Layout - Mobile</a:t>
            </a:r>
            <a:endParaRPr lang="en-US" sz="4450" dirty="0" smtClean="0">
              <a:solidFill>
                <a:srgbClr val="F7F7F8"/>
              </a:solidFill>
              <a:latin typeface="DM Sans Medium" pitchFamily="34" charset="0"/>
              <a:ea typeface="DM Sans Medium" pitchFamily="34" charset="-122"/>
              <a:cs typeface="DM Sans Medium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80298" y="938498"/>
            <a:ext cx="2312908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Tela de Configuração (Index)</a:t>
            </a:r>
            <a:endParaRPr lang="en-US" sz="1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97" y="1459145"/>
            <a:ext cx="5688273" cy="56882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94812" y="7388781"/>
            <a:ext cx="6667500" cy="4391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 tela apresenta um formulário para inserir a API Key, selecionar o provedor (OpenAI ou Gemini) e o modelo da IA através de dropdowns. Um botão "Entrar" finaliza a configuração.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7490222" y="1045714"/>
            <a:ext cx="1715453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Tela de Chat (Chat)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7490222" y="7388781"/>
            <a:ext cx="6667500" cy="4391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Aqui, o usuário vê as configurações atuais e pode interagir com a IA. Inclui um campo de texto para perguntas e botões para ações rápidas como copiar e limpar.</a:t>
            </a:r>
            <a:endParaRPr lang="en-US" sz="1050" dirty="0"/>
          </a:p>
        </p:txBody>
      </p:sp>
      <p:sp>
        <p:nvSpPr>
          <p:cNvPr id="10" name="Shape 14"/>
          <p:cNvSpPr/>
          <p:nvPr/>
        </p:nvSpPr>
        <p:spPr>
          <a:xfrm>
            <a:off x="12856445" y="7426167"/>
            <a:ext cx="1773955" cy="803433"/>
          </a:xfrm>
          <a:prstGeom prst="roundRect">
            <a:avLst>
              <a:gd name="adj" fmla="val 6460"/>
            </a:avLst>
          </a:prstGeom>
          <a:solidFill>
            <a:srgbClr val="2D313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037" y="2010687"/>
            <a:ext cx="4832407" cy="48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1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3299"/>
            <a:ext cx="73338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Observações de Segurança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957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segurança dos dados do usuário e das chaves de API foi uma prioridade no </a:t>
            </a:r>
            <a:r>
              <a:rPr lang="en-US" sz="1750" dirty="0" err="1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desenvolvimento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grpSp>
        <p:nvGrpSpPr>
          <p:cNvPr id="16" name="Grupo 15"/>
          <p:cNvGrpSpPr/>
          <p:nvPr/>
        </p:nvGrpSpPr>
        <p:grpSpPr>
          <a:xfrm>
            <a:off x="763310" y="3413760"/>
            <a:ext cx="4226838" cy="3182422"/>
            <a:chOff x="763310" y="3413760"/>
            <a:chExt cx="4226838" cy="3182422"/>
          </a:xfrm>
        </p:grpSpPr>
        <p:sp>
          <p:nvSpPr>
            <p:cNvPr id="4" name="Shape 2"/>
            <p:cNvSpPr/>
            <p:nvPr/>
          </p:nvSpPr>
          <p:spPr>
            <a:xfrm>
              <a:off x="793790" y="3413760"/>
              <a:ext cx="4196358" cy="3182422"/>
            </a:xfrm>
            <a:prstGeom prst="roundRect">
              <a:avLst>
                <a:gd name="adj" fmla="val 4597"/>
              </a:avLst>
            </a:prstGeom>
            <a:solidFill>
              <a:srgbClr val="2D3133"/>
            </a:solidFill>
            <a:ln w="30480">
              <a:solidFill>
                <a:srgbClr val="65696B"/>
              </a:solidFill>
              <a:prstDash val="solid"/>
            </a:ln>
          </p:spPr>
        </p:sp>
        <p:sp>
          <p:nvSpPr>
            <p:cNvPr id="5" name="Shape 3"/>
            <p:cNvSpPr/>
            <p:nvPr/>
          </p:nvSpPr>
          <p:spPr>
            <a:xfrm>
              <a:off x="763310" y="3413760"/>
              <a:ext cx="121920" cy="3182422"/>
            </a:xfrm>
            <a:prstGeom prst="roundRect">
              <a:avLst>
                <a:gd name="adj" fmla="val 27907"/>
              </a:avLst>
            </a:prstGeom>
            <a:solidFill>
              <a:srgbClr val="AC9EF5"/>
            </a:solidFill>
            <a:ln/>
          </p:spPr>
        </p:sp>
      </p:grpSp>
      <p:sp>
        <p:nvSpPr>
          <p:cNvPr id="6" name="Text 4"/>
          <p:cNvSpPr/>
          <p:nvPr/>
        </p:nvSpPr>
        <p:spPr>
          <a:xfrm>
            <a:off x="1142524" y="3671054"/>
            <a:ext cx="29825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Armazenamento Local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161472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API Keys são armazenadas exclusivamente no </a:t>
            </a:r>
            <a:r>
              <a:rPr lang="en-US" sz="175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localStorage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 navegador do usuário, garantindo que não sejam enviadas para o servidor da aplicação.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413760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3413760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36710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Tratamento de Erros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4161472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Implementamos mensagens de erro amigáveis para feedback instantâneo sobre chaves inválidas ou falhas de conexão, melhorando a experiência do usuário.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413760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3413760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3671054"/>
            <a:ext cx="3253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Uso Local e Responsável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4161472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Aconselha-se utilizar as chaves de API apenas em ambiente local de </a:t>
            </a:r>
            <a:r>
              <a:rPr lang="en-US" sz="1750" dirty="0" err="1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desenvolvimento</a:t>
            </a: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Nunca compartilhe suas chaves ou as exponha publicamente.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852</Words>
  <Application>Microsoft Office PowerPoint</Application>
  <PresentationFormat>Personalizar</PresentationFormat>
  <Paragraphs>117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Inter</vt:lpstr>
      <vt:lpstr>DM Sans Medium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July Ribeiro</cp:lastModifiedBy>
  <cp:revision>14</cp:revision>
  <dcterms:created xsi:type="dcterms:W3CDTF">2025-08-11T00:52:08Z</dcterms:created>
  <dcterms:modified xsi:type="dcterms:W3CDTF">2025-08-14T22:25:00Z</dcterms:modified>
</cp:coreProperties>
</file>